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7"/>
  </p:handoutMasterIdLst>
  <p:sldIdLst>
    <p:sldId id="256" r:id="rId3"/>
    <p:sldId id="258" r:id="rId5"/>
    <p:sldId id="259" r:id="rId6"/>
  </p:sldIdLst>
  <p:sldSz cx="12192000" cy="6858000"/>
  <p:notesSz cx="7103745" cy="10234295"/>
  <p:embeddedFontLst>
    <p:embeddedFont>
      <p:font typeface="PingFang SC" panose="020B0400000000000000" charset="-122"/>
      <p:regular r:id="rId1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handoutMaster" Target="handoutMasters/handout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font" Target="fonts/font1.fntdata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0200" y="304800"/>
            <a:ext cx="11531600" cy="62484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670" y="3742055"/>
            <a:ext cx="1066800" cy="4699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280" y="3886200"/>
            <a:ext cx="939800" cy="50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6235" y="3689350"/>
            <a:ext cx="901700" cy="5207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459855" y="1379855"/>
            <a:ext cx="2424430" cy="137795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 algn="l"/>
            <a:r>
              <a:rPr lang="zh-CN" altLang="en-US" sz="1200" b="0" i="0">
                <a:latin typeface="Inter"/>
                <a:ea typeface="Inter"/>
              </a:rPr>
              <a:t>矩阵中的每个元素表示对应的查询和键之间的相关性分数</a:t>
            </a:r>
            <a:endParaRPr lang="zh-CN" altLang="en-US" sz="1200" b="0" i="0">
              <a:latin typeface="Inter"/>
              <a:ea typeface="Inter"/>
            </a:endParaRPr>
          </a:p>
        </p:txBody>
      </p:sp>
      <p:cxnSp>
        <p:nvCxnSpPr>
          <p:cNvPr id="11" name="曲线连接符 10"/>
          <p:cNvCxnSpPr>
            <a:endCxn id="10" idx="1"/>
          </p:cNvCxnSpPr>
          <p:nvPr/>
        </p:nvCxnSpPr>
        <p:spPr>
          <a:xfrm rot="16200000">
            <a:off x="6135370" y="1631315"/>
            <a:ext cx="506730" cy="141605"/>
          </a:xfrm>
          <a:prstGeom prst="curvedConnector2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238875" y="2211070"/>
            <a:ext cx="1732915" cy="33718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/>
            <a:r>
              <a:rPr lang="zh-CN" altLang="en-US" sz="1600" b="1" i="0">
                <a:latin typeface="Inter"/>
                <a:ea typeface="Inter"/>
              </a:rPr>
              <a:t>注意力分数矩阵</a:t>
            </a:r>
            <a:endParaRPr lang="zh-CN" altLang="en-US" sz="1600" b="1" i="0">
              <a:latin typeface="Inter"/>
              <a:ea typeface="Inter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258300" y="2211070"/>
            <a:ext cx="1732915" cy="33718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/>
            <a:r>
              <a:rPr lang="zh-CN" altLang="en-US" sz="1600" b="1" i="0">
                <a:latin typeface="Inter"/>
                <a:ea typeface="Inter"/>
              </a:rPr>
              <a:t>注意力分</a:t>
            </a:r>
            <a:r>
              <a:rPr lang="zh-CN" altLang="en-US" sz="1600" b="1" i="0">
                <a:latin typeface="Inter"/>
                <a:ea typeface="Inter"/>
              </a:rPr>
              <a:t>布矩阵</a:t>
            </a:r>
            <a:endParaRPr lang="zh-CN" altLang="en-US" sz="1600" b="1" i="0">
              <a:latin typeface="Inter"/>
              <a:ea typeface="Inter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971790" y="3810635"/>
            <a:ext cx="4220845" cy="52197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/>
            <a:r>
              <a:rPr lang="zh-CN" altLang="en-US" sz="1400" b="0" i="0">
                <a:latin typeface="Inter"/>
                <a:ea typeface="Inter"/>
              </a:rPr>
              <a:t>对每一行做</a:t>
            </a:r>
            <a:r>
              <a:rPr lang="en-US" altLang="zh-CN" sz="1400" b="0" i="0">
                <a:latin typeface="Inter"/>
                <a:ea typeface="Inter"/>
              </a:rPr>
              <a:t>softmax</a:t>
            </a:r>
            <a:r>
              <a:rPr lang="zh-CN" altLang="en-US" sz="1400" b="0" i="0">
                <a:latin typeface="Inter"/>
                <a:ea typeface="Inter"/>
              </a:rPr>
              <a:t>操作</a:t>
            </a:r>
            <a:r>
              <a:rPr lang="en-US" altLang="zh-CN" sz="1400" b="0" i="0">
                <a:latin typeface="Inter"/>
                <a:ea typeface="Inter"/>
              </a:rPr>
              <a:t>，</a:t>
            </a:r>
            <a:r>
              <a:rPr lang="zh-CN" altLang="en-US" sz="1400" b="0" i="0">
                <a:latin typeface="Inter"/>
                <a:ea typeface="Inter"/>
              </a:rPr>
              <a:t>这样矩阵中每一行元素和为 </a:t>
            </a:r>
            <a:r>
              <a:rPr lang="en-US" altLang="zh-CN" sz="1400" b="0" i="0">
                <a:latin typeface="Inter"/>
                <a:ea typeface="Inter"/>
              </a:rPr>
              <a:t>1</a:t>
            </a:r>
            <a:r>
              <a:rPr lang="zh-CN" altLang="en-US" sz="1400" b="0" i="0">
                <a:latin typeface="Inter"/>
                <a:ea typeface="Inter"/>
              </a:rPr>
              <a:t>，代表每个</a:t>
            </a:r>
            <a:r>
              <a:rPr lang="en-US" altLang="zh-CN" sz="1400" b="0" i="0">
                <a:latin typeface="Inter"/>
                <a:ea typeface="Inter"/>
              </a:rPr>
              <a:t>q</a:t>
            </a:r>
            <a:r>
              <a:rPr lang="zh-CN" altLang="en-US" sz="1400" b="0" i="0">
                <a:latin typeface="Inter"/>
                <a:ea typeface="Inter"/>
              </a:rPr>
              <a:t>对不同</a:t>
            </a:r>
            <a:r>
              <a:rPr lang="en-US" altLang="zh-CN" sz="1400" b="0" i="0">
                <a:latin typeface="Inter"/>
                <a:ea typeface="Inter"/>
              </a:rPr>
              <a:t>k</a:t>
            </a:r>
            <a:r>
              <a:rPr lang="zh-CN" altLang="en-US" sz="1400" b="0" i="0">
                <a:latin typeface="Inter"/>
                <a:ea typeface="Inter"/>
              </a:rPr>
              <a:t>的关注权重</a:t>
            </a:r>
            <a:endParaRPr lang="zh-CN" altLang="en-US" sz="1400" b="0" i="0">
              <a:latin typeface="Inter"/>
              <a:ea typeface="Inter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5280" y="6289040"/>
            <a:ext cx="825500" cy="4318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770" y="6200140"/>
            <a:ext cx="901700" cy="5207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7215" y="6289040"/>
            <a:ext cx="927100" cy="3937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155" y="1955800"/>
            <a:ext cx="3599180" cy="3937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700" y="565150"/>
            <a:ext cx="11658600" cy="57277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0000" y="1498600"/>
            <a:ext cx="7112000" cy="38608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422775" y="1159510"/>
            <a:ext cx="1106170" cy="45021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lnSpc>
                <a:spcPts val="2800"/>
              </a:lnSpc>
              <a:spcBef>
                <a:spcPts val="2400"/>
              </a:spcBef>
              <a:spcAft>
                <a:spcPts val="800"/>
              </a:spcAft>
            </a:pPr>
            <a:r>
              <a:rPr lang="en-US" altLang="zh-CN" sz="1600" b="0" i="0">
                <a:solidFill>
                  <a:srgbClr val="4F4F4F"/>
                </a:solidFill>
                <a:latin typeface="PingFang SC" panose="020B0400000000000000" charset="-122"/>
                <a:ea typeface="PingFang SC" panose="020B0400000000000000" charset="-122"/>
              </a:rPr>
              <a:t>Bit Lines</a:t>
            </a:r>
            <a:endParaRPr lang="en-US" altLang="zh-CN" sz="1600" b="0" i="0">
              <a:solidFill>
                <a:srgbClr val="4F4F4F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48205" y="1648460"/>
            <a:ext cx="1652270" cy="45021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lnSpc>
                <a:spcPts val="2800"/>
              </a:lnSpc>
              <a:spcBef>
                <a:spcPts val="2400"/>
              </a:spcBef>
              <a:spcAft>
                <a:spcPts val="800"/>
              </a:spcAft>
            </a:pPr>
            <a:r>
              <a:rPr lang="en-US" altLang="zh-CN" sz="1600" b="0" i="0">
                <a:solidFill>
                  <a:srgbClr val="4F4F4F"/>
                </a:solidFill>
                <a:latin typeface="PingFang SC" panose="020B0400000000000000" charset="-122"/>
                <a:ea typeface="PingFang SC" panose="020B0400000000000000" charset="-122"/>
              </a:rPr>
              <a:t>Word Lines</a:t>
            </a:r>
            <a:endParaRPr lang="en-US" altLang="zh-CN" sz="1600" b="0" i="0">
              <a:solidFill>
                <a:srgbClr val="4F4F4F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</Words>
  <Application>WPS 文字</Application>
  <PresentationFormat>宽屏</PresentationFormat>
  <Paragraphs>12</Paragraphs>
  <Slides>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7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Inter</vt:lpstr>
      <vt:lpstr>Thonburi</vt:lpstr>
      <vt:lpstr>PingFang SC</vt:lpstr>
      <vt:lpstr>WPS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Joycy</cp:lastModifiedBy>
  <cp:revision>9</cp:revision>
  <dcterms:created xsi:type="dcterms:W3CDTF">2025-03-10T06:24:43Z</dcterms:created>
  <dcterms:modified xsi:type="dcterms:W3CDTF">2025-03-10T06:24:43Z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2052-6.14.0.8924</vt:lpwstr>
  </property>
  <property fmtid="{D5CDD505-2E9C-101B-9397-08002B2CF9AE}" pid="3" name="ICV">
    <vt:lpwstr>BBFCA3EAAE6B7CEBC57ABD677C9FF691_41</vt:lpwstr>
  </property>
</Properties>
</file>

<file path=docProps/thumbnail.jpeg>
</file>